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6858000" cx="12192000"/>
  <p:notesSz cx="6858000" cy="9144000"/>
  <p:embeddedFontLst>
    <p:embeddedFont>
      <p:font typeface="Gill Sans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52" roundtripDataSignature="AMtx7mg1NChsgCIyWqwqmsPEVIuNOjGl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9EEFF7-FDB6-4D48-B24F-7C22CA314220}">
  <a:tblStyle styleId="{9E9EEFF7-FDB6-4D48-B24F-7C22CA314220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EF0"/>
          </a:solidFill>
        </a:fill>
      </a:tcStyle>
    </a:wholeTbl>
    <a:band1H>
      <a:tcTxStyle/>
      <a:tcStyle>
        <a:fill>
          <a:solidFill>
            <a:srgbClr val="CCDBE1"/>
          </a:solidFill>
        </a:fill>
      </a:tcStyle>
    </a:band1H>
    <a:band2H>
      <a:tcTxStyle/>
    </a:band2H>
    <a:band1V>
      <a:tcTxStyle/>
      <a:tcStyle>
        <a:fill>
          <a:solidFill>
            <a:srgbClr val="CCDBE1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illSans-bold.fntdata"/><Relationship Id="rId50" Type="http://schemas.openxmlformats.org/officeDocument/2006/relationships/font" Target="fonts/GillSans-regular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5"/>
          <p:cNvSpPr txBox="1"/>
          <p:nvPr>
            <p:ph type="ctrTitle"/>
          </p:nvPr>
        </p:nvSpPr>
        <p:spPr>
          <a:xfrm>
            <a:off x="1910080" y="359898"/>
            <a:ext cx="9875520" cy="14721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5"/>
          <p:cNvSpPr txBox="1"/>
          <p:nvPr>
            <p:ph idx="1" type="subTitle"/>
          </p:nvPr>
        </p:nvSpPr>
        <p:spPr>
          <a:xfrm>
            <a:off x="1910080" y="1850064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  <a:defRPr sz="2600">
                <a:solidFill>
                  <a:srgbClr val="341108"/>
                </a:solidFill>
              </a:defRPr>
            </a:lvl1pPr>
            <a:lvl2pPr lvl="1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5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5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" name="Google Shape;22;p45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>
            <a:gsLst>
              <a:gs pos="0">
                <a:srgbClr val="D7F6FF">
                  <a:alpha val="94901"/>
                </a:srgbClr>
              </a:gs>
              <a:gs pos="50000">
                <a:srgbClr val="C0E3F0">
                  <a:alpha val="89803"/>
                </a:srgbClr>
              </a:gs>
              <a:gs pos="95000">
                <a:srgbClr val="65C6EA">
                  <a:alpha val="87843"/>
                </a:srgbClr>
              </a:gs>
              <a:gs pos="100000">
                <a:srgbClr val="00BBF1">
                  <a:alpha val="84705"/>
                </a:srgbClr>
              </a:gs>
            </a:gsLst>
            <a:path path="circle">
              <a:fillToRect b="100%" r="100%"/>
            </a:path>
            <a:tileRect l="-100%" t="-100%"/>
          </a:gradFill>
          <a:ln cap="rnd" cmpd="sng" w="9525">
            <a:solidFill>
              <a:srgbClr val="2F8DA4">
                <a:alpha val="6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Google Shape;23;p45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cap="rnd" cmpd="sng" w="12700">
            <a:solidFill>
              <a:srgbClr val="317F92">
                <a:alpha val="6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4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4"/>
          <p:cNvSpPr txBox="1"/>
          <p:nvPr>
            <p:ph idx="1" type="body"/>
          </p:nvPr>
        </p:nvSpPr>
        <p:spPr>
          <a:xfrm rot="5400000">
            <a:off x="4512564" y="-1150620"/>
            <a:ext cx="4800600" cy="999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⚫"/>
              <a:defRPr/>
            </a:lvl1pPr>
            <a:lvl2pPr indent="-3429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7" name="Google Shape;87;p54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4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4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5"/>
          <p:cNvSpPr txBox="1"/>
          <p:nvPr>
            <p:ph type="title"/>
          </p:nvPr>
        </p:nvSpPr>
        <p:spPr>
          <a:xfrm rot="5400000">
            <a:off x="7437438" y="1981203"/>
            <a:ext cx="5851525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5"/>
          <p:cNvSpPr txBox="1"/>
          <p:nvPr>
            <p:ph idx="1" type="body"/>
          </p:nvPr>
        </p:nvSpPr>
        <p:spPr>
          <a:xfrm rot="5400000">
            <a:off x="2306638" y="-507996"/>
            <a:ext cx="5851525" cy="74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⚫"/>
              <a:defRPr/>
            </a:lvl1pPr>
            <a:lvl2pPr indent="-3429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3" name="Google Shape;93;p55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5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5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6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6"/>
          <p:cNvSpPr txBox="1"/>
          <p:nvPr>
            <p:ph idx="1" type="body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⚫"/>
              <a:defRPr/>
            </a:lvl1pPr>
            <a:lvl2pPr indent="-3429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7" name="Google Shape;27;p46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6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6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7"/>
          <p:cNvSpPr txBox="1"/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7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7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7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8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48"/>
          <p:cNvSpPr txBox="1"/>
          <p:nvPr>
            <p:ph type="title"/>
          </p:nvPr>
        </p:nvSpPr>
        <p:spPr>
          <a:xfrm>
            <a:off x="3437856" y="2600325"/>
            <a:ext cx="8534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000"/>
              <a:buFont typeface="Gill Sans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8"/>
          <p:cNvSpPr txBox="1"/>
          <p:nvPr>
            <p:ph idx="1" type="body"/>
          </p:nvPr>
        </p:nvSpPr>
        <p:spPr>
          <a:xfrm>
            <a:off x="3437856" y="1066800"/>
            <a:ext cx="8534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34110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9" name="Google Shape;39;p48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8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8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2" name="Google Shape;42;p48"/>
          <p:cNvSpPr/>
          <p:nvPr/>
        </p:nvSpPr>
        <p:spPr>
          <a:xfrm>
            <a:off x="3048000" y="0"/>
            <a:ext cx="101600" cy="68580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550" rotWithShape="0" algn="tl" dir="10800000" dist="38000">
              <a:srgbClr val="6F6A5F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48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>
            <a:gsLst>
              <a:gs pos="0">
                <a:srgbClr val="D7F6FF">
                  <a:alpha val="94901"/>
                </a:srgbClr>
              </a:gs>
              <a:gs pos="50000">
                <a:srgbClr val="C0E3F0">
                  <a:alpha val="89803"/>
                </a:srgbClr>
              </a:gs>
              <a:gs pos="95000">
                <a:srgbClr val="65C6EA">
                  <a:alpha val="87843"/>
                </a:srgbClr>
              </a:gs>
              <a:gs pos="100000">
                <a:srgbClr val="00BBF1">
                  <a:alpha val="84705"/>
                </a:srgbClr>
              </a:gs>
            </a:gsLst>
            <a:path path="circle">
              <a:fillToRect b="100%" r="100%"/>
            </a:path>
            <a:tileRect l="-100%" t="-100%"/>
          </a:gradFill>
          <a:ln cap="rnd" cmpd="sng" w="9525">
            <a:solidFill>
              <a:srgbClr val="2F8DA4">
                <a:alpha val="6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4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cap="rnd" cmpd="sng" w="12700">
            <a:solidFill>
              <a:srgbClr val="317F92">
                <a:alpha val="6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9"/>
          <p:cNvSpPr txBox="1"/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9"/>
          <p:cNvSpPr txBox="1"/>
          <p:nvPr>
            <p:ph idx="1" type="body"/>
          </p:nvPr>
        </p:nvSpPr>
        <p:spPr>
          <a:xfrm>
            <a:off x="1914144" y="1524000"/>
            <a:ext cx="4876800" cy="46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⚫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400"/>
              <a:buChar char="◦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8" name="Google Shape;48;p49"/>
          <p:cNvSpPr txBox="1"/>
          <p:nvPr>
            <p:ph idx="2" type="body"/>
          </p:nvPr>
        </p:nvSpPr>
        <p:spPr>
          <a:xfrm>
            <a:off x="7034784" y="1524000"/>
            <a:ext cx="4876800" cy="46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40"/>
              <a:buChar char="⚫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400"/>
              <a:buChar char="◦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9" name="Google Shape;49;p49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9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9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0"/>
          <p:cNvSpPr txBox="1"/>
          <p:nvPr>
            <p:ph type="title"/>
          </p:nvPr>
        </p:nvSpPr>
        <p:spPr>
          <a:xfrm>
            <a:off x="609600" y="516033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500"/>
              <a:buFont typeface="Gill Sans"/>
              <a:buNone/>
              <a:defRPr b="1"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0"/>
          <p:cNvSpPr txBox="1"/>
          <p:nvPr>
            <p:ph idx="1" type="body"/>
          </p:nvPr>
        </p:nvSpPr>
        <p:spPr>
          <a:xfrm>
            <a:off x="609600" y="328278"/>
            <a:ext cx="5364480" cy="640080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520"/>
              <a:buNone/>
              <a:defRPr b="0" sz="19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5" name="Google Shape;55;p50"/>
          <p:cNvSpPr txBox="1"/>
          <p:nvPr>
            <p:ph idx="2" type="body"/>
          </p:nvPr>
        </p:nvSpPr>
        <p:spPr>
          <a:xfrm>
            <a:off x="6217920" y="328278"/>
            <a:ext cx="5364480" cy="640080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520"/>
              <a:buNone/>
              <a:defRPr b="0" sz="19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3" type="body"/>
          </p:nvPr>
        </p:nvSpPr>
        <p:spPr>
          <a:xfrm>
            <a:off x="609600" y="969336"/>
            <a:ext cx="5364480" cy="4114800"/>
          </a:xfrm>
          <a:prstGeom prst="rect">
            <a:avLst/>
          </a:prstGeom>
          <a:noFill/>
          <a:ln cap="flat" cmpd="sng" w="1077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20"/>
              <a:buChar char="⚫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7" name="Google Shape;57;p50"/>
          <p:cNvSpPr txBox="1"/>
          <p:nvPr>
            <p:ph idx="4" type="body"/>
          </p:nvPr>
        </p:nvSpPr>
        <p:spPr>
          <a:xfrm>
            <a:off x="6217920" y="969336"/>
            <a:ext cx="5364480" cy="4114800"/>
          </a:xfrm>
          <a:prstGeom prst="rect">
            <a:avLst/>
          </a:prstGeom>
          <a:noFill/>
          <a:ln cap="flat" cmpd="sng" w="1077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20"/>
              <a:buChar char="⚫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8" name="Google Shape;58;p50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0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1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51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1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1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6" name="Google Shape;66;p51"/>
          <p:cNvSpPr/>
          <p:nvPr/>
        </p:nvSpPr>
        <p:spPr>
          <a:xfrm>
            <a:off x="1353312" y="-54"/>
            <a:ext cx="97536" cy="68580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550" rotWithShape="0" algn="tl" dir="10800000" dist="38000">
              <a:srgbClr val="6F6A5F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2"/>
          <p:cNvSpPr txBox="1"/>
          <p:nvPr>
            <p:ph type="title"/>
          </p:nvPr>
        </p:nvSpPr>
        <p:spPr>
          <a:xfrm>
            <a:off x="609600" y="216778"/>
            <a:ext cx="50800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2200"/>
              <a:buFont typeface="Gill Sans"/>
              <a:buNone/>
              <a:defRPr b="1" sz="2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2"/>
          <p:cNvSpPr txBox="1"/>
          <p:nvPr>
            <p:ph idx="1" type="body"/>
          </p:nvPr>
        </p:nvSpPr>
        <p:spPr>
          <a:xfrm>
            <a:off x="609600" y="1406964"/>
            <a:ext cx="5080000" cy="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0" name="Google Shape;70;p52"/>
          <p:cNvSpPr txBox="1"/>
          <p:nvPr>
            <p:ph idx="2" type="body"/>
          </p:nvPr>
        </p:nvSpPr>
        <p:spPr>
          <a:xfrm>
            <a:off x="609600" y="2133601"/>
            <a:ext cx="10871200" cy="3992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800"/>
              <a:buChar char="◦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2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2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3"/>
          <p:cNvSpPr txBox="1"/>
          <p:nvPr>
            <p:ph type="title"/>
          </p:nvPr>
        </p:nvSpPr>
        <p:spPr>
          <a:xfrm>
            <a:off x="7849195" y="1066800"/>
            <a:ext cx="36576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2100"/>
              <a:buFont typeface="Gill Sans"/>
              <a:buNone/>
              <a:defRPr b="1" sz="2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3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3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3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9" name="Google Shape;79;p53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500" rotWithShape="0" algn="tl" dir="5400000" dist="185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274300">
            <a:norm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" name="Google Shape;80;p53"/>
          <p:cNvSpPr/>
          <p:nvPr>
            <p:ph idx="2" type="pic"/>
          </p:nvPr>
        </p:nvSpPr>
        <p:spPr>
          <a:xfrm>
            <a:off x="1117600" y="1143004"/>
            <a:ext cx="5892800" cy="3514531"/>
          </a:xfrm>
          <a:prstGeom prst="roundRect">
            <a:avLst>
              <a:gd fmla="val 783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81" name="Google Shape;81;p53"/>
          <p:cNvSpPr/>
          <p:nvPr/>
        </p:nvSpPr>
        <p:spPr>
          <a:xfrm rot="-2131329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4705"/>
            </a:srgbClr>
          </a:solidFill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sx="96000" rotWithShape="0" algn="tl" dir="3300000" dist="25400" sy="96000">
              <a:srgbClr val="EAD8B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" name="Google Shape;82;p53"/>
          <p:cNvSpPr/>
          <p:nvPr/>
        </p:nvSpPr>
        <p:spPr>
          <a:xfrm flipH="1" rot="2103354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4705"/>
            </a:srgbClr>
          </a:solidFill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sx="96000" rotWithShape="0" algn="tl" dir="3300000" dist="25400" sy="96000">
              <a:schemeClr val="lt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" name="Google Shape;83;p53"/>
          <p:cNvSpPr txBox="1"/>
          <p:nvPr>
            <p:ph idx="1" type="body"/>
          </p:nvPr>
        </p:nvSpPr>
        <p:spPr>
          <a:xfrm>
            <a:off x="1117600" y="4800600"/>
            <a:ext cx="5892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777777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Char char="●"/>
              <a:defRPr sz="9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xy" tx="0" sx="90000" ty="0" sy="90000"/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fmla="val 0" name="adj1"/>
              <a:gd fmla="val 5402120" name="adj2"/>
            </a:avLst>
          </a:prstGeom>
          <a:solidFill>
            <a:srgbClr val="FEF9F3">
              <a:alpha val="32941"/>
            </a:srgbClr>
          </a:solidFill>
          <a:ln cap="rnd" cmpd="sng" w="9525">
            <a:solidFill>
              <a:srgbClr val="D1C1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44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cap="rnd" cmpd="sng" w="27300">
            <a:solidFill>
              <a:srgbClr val="FFF5D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" rotWithShape="0" algn="tl" dir="5400000" dist="25400">
              <a:srgbClr val="ADA48C">
                <a:alpha val="8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44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fmla="val 11833" name="adj"/>
            </a:avLst>
          </a:prstGeom>
          <a:gradFill>
            <a:gsLst>
              <a:gs pos="0">
                <a:srgbClr val="FEFBF4">
                  <a:alpha val="69803"/>
                </a:srgbClr>
              </a:gs>
              <a:gs pos="70000">
                <a:srgbClr val="FFFDF8">
                  <a:alpha val="54901"/>
                </a:srgbClr>
              </a:gs>
              <a:gs pos="100000">
                <a:srgbClr val="EDCF8C">
                  <a:alpha val="60000"/>
                </a:srgbClr>
              </a:gs>
            </a:gsLst>
            <a:path path="circle">
              <a:fillToRect b="100%" r="100%"/>
            </a:path>
            <a:tileRect l="-100%" t="-100%"/>
          </a:gradFill>
          <a:ln cap="rnd" cmpd="sng" w="9525">
            <a:solidFill>
              <a:srgbClr val="C5B390"/>
            </a:solidFill>
            <a:prstDash val="solid"/>
            <a:round/>
            <a:headEnd len="sm" w="sm" type="none"/>
            <a:tailEnd len="sm" w="sm" type="none"/>
          </a:ln>
          <a:effectLst>
            <a:outerShdw blurRad="12700" rotWithShape="0" algn="tl" dir="4500000" dist="15000">
              <a:srgbClr val="564E4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Google Shape;9;p44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0;p44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Gill Sans"/>
              <a:buNone/>
              <a:defRPr b="0" i="0" sz="4300" u="none" cap="none" strike="noStrike">
                <a:solidFill>
                  <a:srgbClr val="56221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4"/>
          <p:cNvSpPr txBox="1"/>
          <p:nvPr>
            <p:ph idx="1" type="body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⚫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Char char="◦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44"/>
          <p:cNvSpPr txBox="1"/>
          <p:nvPr>
            <p:ph idx="10" type="dt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44"/>
          <p:cNvSpPr txBox="1"/>
          <p:nvPr>
            <p:ph idx="11" type="ftr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44"/>
          <p:cNvSpPr txBox="1"/>
          <p:nvPr>
            <p:ph idx="12" type="sldNum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B3A78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" name="Google Shape;15;p44"/>
          <p:cNvSpPr/>
          <p:nvPr/>
        </p:nvSpPr>
        <p:spPr>
          <a:xfrm>
            <a:off x="1353312" y="-54"/>
            <a:ext cx="97536" cy="68580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550" rotWithShape="0" algn="tl" dir="10800000" dist="38000">
              <a:srgbClr val="6F6A5F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>
            <p:ph type="ctrTitle"/>
          </p:nvPr>
        </p:nvSpPr>
        <p:spPr>
          <a:xfrm>
            <a:off x="0" y="182880"/>
            <a:ext cx="12192000" cy="1775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5000"/>
              <a:buFont typeface="Times New Roman"/>
              <a:buNone/>
            </a:pPr>
            <a:r>
              <a:rPr lang="en-IN" sz="5000">
                <a:latin typeface="Times New Roman"/>
                <a:ea typeface="Times New Roman"/>
                <a:cs typeface="Times New Roman"/>
                <a:sym typeface="Times New Roman"/>
              </a:rPr>
              <a:t>ATM-01 AUTOMATED TELLER MACHINE</a:t>
            </a:r>
            <a:endParaRPr/>
          </a:p>
        </p:txBody>
      </p:sp>
      <p:sp>
        <p:nvSpPr>
          <p:cNvPr id="101" name="Google Shape;101;p1"/>
          <p:cNvSpPr txBox="1"/>
          <p:nvPr>
            <p:ph idx="1" type="subTitle"/>
          </p:nvPr>
        </p:nvSpPr>
        <p:spPr>
          <a:xfrm>
            <a:off x="1470211" y="2875896"/>
            <a:ext cx="9945189" cy="239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2743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IN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</a:t>
            </a:r>
            <a:r>
              <a:rPr lang="en-IN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</a:t>
            </a:r>
            <a:endParaRPr/>
          </a:p>
          <a:p>
            <a:pPr indent="0" lvl="0" marL="2743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743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K.VAIRAVAN-40124022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TARGET ENVIRONMENT</a:t>
            </a:r>
            <a:endParaRPr/>
          </a:p>
        </p:txBody>
      </p:sp>
      <p:sp>
        <p:nvSpPr>
          <p:cNvPr id="156" name="Google Shape;156;p10"/>
          <p:cNvSpPr txBox="1"/>
          <p:nvPr>
            <p:ph idx="1" type="body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464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Intel hardware machine (PC P4-2.26GHz, 512 MB RAM, 40 GB HDD)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Window XP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Server- Apache Tomcat 6 or higher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Database- Oracle 9i or higher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JRE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Eclipse IDE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type="title"/>
          </p:nvPr>
        </p:nvSpPr>
        <p:spPr>
          <a:xfrm>
            <a:off x="1410788" y="249622"/>
            <a:ext cx="10069745" cy="116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BRANCH</a:t>
            </a:r>
            <a:endParaRPr/>
          </a:p>
        </p:txBody>
      </p:sp>
      <p:pic>
        <p:nvPicPr>
          <p:cNvPr id="162" name="Google Shape;162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1066" l="0" r="0" t="0"/>
          <a:stretch/>
        </p:blipFill>
        <p:spPr>
          <a:xfrm>
            <a:off x="2069433" y="1366787"/>
            <a:ext cx="8306602" cy="187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CUSTOMER DETAILS</a:t>
            </a:r>
            <a:endParaRPr/>
          </a:p>
        </p:txBody>
      </p:sp>
      <p:pic>
        <p:nvPicPr>
          <p:cNvPr id="168" name="Google Shape;168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9478" l="0" r="0" t="0"/>
          <a:stretch/>
        </p:blipFill>
        <p:spPr>
          <a:xfrm>
            <a:off x="2246811" y="1447800"/>
            <a:ext cx="9235440" cy="3385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  <a:endParaRPr/>
          </a:p>
        </p:txBody>
      </p:sp>
      <p:pic>
        <p:nvPicPr>
          <p:cNvPr id="174" name="Google Shape;174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0703" l="0" r="0" t="0"/>
          <a:stretch/>
        </p:blipFill>
        <p:spPr>
          <a:xfrm>
            <a:off x="2299063" y="1447800"/>
            <a:ext cx="8843554" cy="236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CUSTOMER TRANSCATION</a:t>
            </a:r>
            <a:endParaRPr/>
          </a:p>
        </p:txBody>
      </p:sp>
      <p:pic>
        <p:nvPicPr>
          <p:cNvPr id="180" name="Google Shape;180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0703" l="0" r="0" t="0"/>
          <a:stretch/>
        </p:blipFill>
        <p:spPr>
          <a:xfrm>
            <a:off x="2076994" y="1447800"/>
            <a:ext cx="8739052" cy="236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/>
          </a:p>
        </p:txBody>
      </p:sp>
      <p:pic>
        <p:nvPicPr>
          <p:cNvPr id="186" name="Google Shape;186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8118" l="0" r="0" t="0"/>
          <a:stretch/>
        </p:blipFill>
        <p:spPr>
          <a:xfrm>
            <a:off x="2612571" y="1447800"/>
            <a:ext cx="8530046" cy="1530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DEPOSIT</a:t>
            </a:r>
            <a:endParaRPr/>
          </a:p>
        </p:txBody>
      </p:sp>
      <p:pic>
        <p:nvPicPr>
          <p:cNvPr id="192" name="Google Shape;192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2880" l="0" r="0" t="0"/>
          <a:stretch/>
        </p:blipFill>
        <p:spPr>
          <a:xfrm>
            <a:off x="2756263" y="1447800"/>
            <a:ext cx="8712926" cy="22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type="title"/>
          </p:nvPr>
        </p:nvSpPr>
        <p:spPr>
          <a:xfrm>
            <a:off x="1384662" y="274638"/>
            <a:ext cx="1080733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ct val="1000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ASSUMPTIONS/DEPENDENCIES/LIMITATIONS</a:t>
            </a:r>
            <a:endParaRPr/>
          </a:p>
        </p:txBody>
      </p:sp>
      <p:sp>
        <p:nvSpPr>
          <p:cNvPr id="198" name="Google Shape;198;p17"/>
          <p:cNvSpPr txBox="1"/>
          <p:nvPr>
            <p:ph idx="1" type="body"/>
          </p:nvPr>
        </p:nvSpPr>
        <p:spPr>
          <a:xfrm>
            <a:off x="1478280" y="1495354"/>
            <a:ext cx="10515600" cy="4880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83464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Each user will hold only one Customer ID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Administrator can also be a customer of the bank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number of administrators is limited to 2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account statement will be generated for customer by the administrator based on From and To Date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 customer can open only one savings account in one branch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Customer can withdraw cash by specifying the required amount(Get Cash)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Customer can withdraw cash by specifying from the specified amount list (Fast Cash)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000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mini statement should contain last ten transactions of the customer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0" y="274320"/>
            <a:ext cx="1191158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WELCOME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69).png" id="204" name="Google Shape;204;p18"/>
          <p:cNvPicPr preferRelativeResize="0"/>
          <p:nvPr/>
        </p:nvPicPr>
        <p:blipFill rotWithShape="1">
          <a:blip r:embed="rId3">
            <a:alphaModFix/>
          </a:blip>
          <a:srcRect b="4619" l="0" r="0" t="4204"/>
          <a:stretch/>
        </p:blipFill>
        <p:spPr>
          <a:xfrm>
            <a:off x="0" y="1476103"/>
            <a:ext cx="12192000" cy="53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ADMIN WELCOME PAGE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74).png" id="210" name="Google Shape;210;p19"/>
          <p:cNvPicPr preferRelativeResize="0"/>
          <p:nvPr/>
        </p:nvPicPr>
        <p:blipFill rotWithShape="1">
          <a:blip r:embed="rId3">
            <a:alphaModFix/>
          </a:blip>
          <a:srcRect b="5121" l="0" r="0" t="4549"/>
          <a:stretch/>
        </p:blipFill>
        <p:spPr>
          <a:xfrm>
            <a:off x="0" y="1319348"/>
            <a:ext cx="12192000" cy="553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3464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XYZ Bank of India provides monetary service facilities to customers across many cities.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XYZ Bank of India plans to develop “Automated Teller Machine”- a web application where a customer can get services of the bank.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scope of the Automated Teller Machine System (ATM) will be to provide the functionality as described in Functional Requirements below. The system will be developed on a window XP machine using J2EE,JSP/HTML and JDBC.</a:t>
            </a:r>
            <a:endParaRPr/>
          </a:p>
          <a:p>
            <a:pPr indent="-120903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ADD BRANCH –(ADMIN)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75).png" id="216" name="Google Shape;216;p20"/>
          <p:cNvPicPr preferRelativeResize="0"/>
          <p:nvPr/>
        </p:nvPicPr>
        <p:blipFill rotWithShape="1">
          <a:blip r:embed="rId3">
            <a:alphaModFix/>
          </a:blip>
          <a:srcRect b="5501" l="0" r="0" t="4740"/>
          <a:stretch/>
        </p:blipFill>
        <p:spPr>
          <a:xfrm>
            <a:off x="0" y="1188720"/>
            <a:ext cx="12192000" cy="566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ADD NEW CUSTOMER-(ADMIN)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76).png" id="222" name="Google Shape;222;p21"/>
          <p:cNvPicPr preferRelativeResize="0"/>
          <p:nvPr/>
        </p:nvPicPr>
        <p:blipFill rotWithShape="1">
          <a:blip r:embed="rId3">
            <a:alphaModFix/>
          </a:blip>
          <a:srcRect b="4430" l="0" r="0" t="4461"/>
          <a:stretch/>
        </p:blipFill>
        <p:spPr>
          <a:xfrm>
            <a:off x="0" y="1541417"/>
            <a:ext cx="12192000" cy="531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type="title"/>
          </p:nvPr>
        </p:nvSpPr>
        <p:spPr>
          <a:xfrm>
            <a:off x="-1" y="274320"/>
            <a:ext cx="1219200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MODIFY  CUSTOMER DETAILS-(ADMIN)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77).png" id="228" name="Google Shape;228;p22"/>
          <p:cNvPicPr preferRelativeResize="0"/>
          <p:nvPr/>
        </p:nvPicPr>
        <p:blipFill rotWithShape="1">
          <a:blip r:embed="rId3">
            <a:alphaModFix/>
          </a:blip>
          <a:srcRect b="5295" l="0" r="0" t="4168"/>
          <a:stretch/>
        </p:blipFill>
        <p:spPr>
          <a:xfrm>
            <a:off x="0" y="1449977"/>
            <a:ext cx="12192000" cy="5408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type="title"/>
          </p:nvPr>
        </p:nvSpPr>
        <p:spPr>
          <a:xfrm>
            <a:off x="0" y="274320"/>
            <a:ext cx="1191158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EDIT NAME-(ADMIN)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78).png" id="234" name="Google Shape;234;p23"/>
          <p:cNvPicPr preferRelativeResize="0"/>
          <p:nvPr/>
        </p:nvPicPr>
        <p:blipFill rotWithShape="1">
          <a:blip r:embed="rId3">
            <a:alphaModFix/>
          </a:blip>
          <a:srcRect b="5120" l="0" r="0" t="4168"/>
          <a:stretch/>
        </p:blipFill>
        <p:spPr>
          <a:xfrm>
            <a:off x="0" y="1371600"/>
            <a:ext cx="12192000" cy="548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EDIT FATHERS NAME-(ADMIN)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79).png" id="240" name="Google Shape;240;p24"/>
          <p:cNvPicPr preferRelativeResize="0"/>
          <p:nvPr/>
        </p:nvPicPr>
        <p:blipFill rotWithShape="1">
          <a:blip r:embed="rId3">
            <a:alphaModFix/>
          </a:blip>
          <a:srcRect b="4743" l="0" r="0" t="4774"/>
          <a:stretch/>
        </p:blipFill>
        <p:spPr>
          <a:xfrm>
            <a:off x="-1" y="1567543"/>
            <a:ext cx="12192001" cy="5290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CHANGE PERMANENT ADDRESS-(ADMIN)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80).png" id="246" name="Google Shape;246;p25"/>
          <p:cNvPicPr preferRelativeResize="0"/>
          <p:nvPr/>
        </p:nvPicPr>
        <p:blipFill rotWithShape="1">
          <a:blip r:embed="rId3">
            <a:alphaModFix/>
          </a:blip>
          <a:srcRect b="5692" l="0" r="0" t="4740"/>
          <a:stretch/>
        </p:blipFill>
        <p:spPr>
          <a:xfrm>
            <a:off x="0" y="1227909"/>
            <a:ext cx="12192000" cy="5630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CHANGE PRESENT ADDRESS-(ADMIN)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81).png" id="252" name="Google Shape;252;p26"/>
          <p:cNvPicPr preferRelativeResize="0"/>
          <p:nvPr/>
        </p:nvPicPr>
        <p:blipFill rotWithShape="1">
          <a:blip r:embed="rId3">
            <a:alphaModFix/>
          </a:blip>
          <a:srcRect b="5121" l="0" r="0" t="4549"/>
          <a:stretch/>
        </p:blipFill>
        <p:spPr>
          <a:xfrm>
            <a:off x="0" y="1423850"/>
            <a:ext cx="12192000" cy="543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CHANGE MOBILE NUMBER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82).png" id="258" name="Google Shape;258;p27"/>
          <p:cNvPicPr preferRelativeResize="0"/>
          <p:nvPr/>
        </p:nvPicPr>
        <p:blipFill rotWithShape="1">
          <a:blip r:embed="rId3">
            <a:alphaModFix/>
          </a:blip>
          <a:srcRect b="5121" l="0" r="0" t="4359"/>
          <a:stretch/>
        </p:blipFill>
        <p:spPr>
          <a:xfrm>
            <a:off x="0" y="1463040"/>
            <a:ext cx="12192000" cy="574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CHANGE BRANCH –(ADMIN)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83).png" id="264" name="Google Shape;264;p28"/>
          <p:cNvPicPr preferRelativeResize="0"/>
          <p:nvPr/>
        </p:nvPicPr>
        <p:blipFill rotWithShape="1">
          <a:blip r:embed="rId3">
            <a:alphaModFix/>
          </a:blip>
          <a:srcRect b="4930" l="0" r="0" t="4358"/>
          <a:stretch/>
        </p:blipFill>
        <p:spPr>
          <a:xfrm>
            <a:off x="0" y="1515291"/>
            <a:ext cx="12192000" cy="534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CLOSE ACCOUNT-(ADMIN)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84).png" id="270" name="Google Shape;270;p29"/>
          <p:cNvPicPr preferRelativeResize="0"/>
          <p:nvPr/>
        </p:nvPicPr>
        <p:blipFill rotWithShape="1">
          <a:blip r:embed="rId3">
            <a:alphaModFix/>
          </a:blip>
          <a:srcRect b="5080" l="0" r="0" t="4469"/>
          <a:stretch/>
        </p:blipFill>
        <p:spPr>
          <a:xfrm>
            <a:off x="0" y="1698170"/>
            <a:ext cx="12192000" cy="515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1641474" y="335439"/>
            <a:ext cx="9923508" cy="150849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ADMINISTRATOR:</a:t>
            </a:r>
            <a:b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7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Add/modify/delete customer details and generate account statement.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3" name="Google Shape;113;p3"/>
          <p:cNvGraphicFramePr/>
          <p:nvPr/>
        </p:nvGraphicFramePr>
        <p:xfrm>
          <a:off x="1894113" y="22063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{9E9EEFF7-FDB6-4D48-B24F-7C22CA314220}</a:tableStyleId>
              </a:tblPr>
              <a:tblGrid>
                <a:gridCol w="1590125"/>
                <a:gridCol w="6266225"/>
                <a:gridCol w="1799300"/>
              </a:tblGrid>
              <a:tr h="63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Requirement ID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Description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Priority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AD-001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Administrator should be able to add branch details of bank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AD-002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Administrator should be able create customers and their account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AD-003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Administrator should be able to modify customer details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0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AD-004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Administrator should be able to delete customer details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00B050"/>
                          </a:solidFill>
                        </a:rPr>
                        <a:t>P2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3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AD-005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Administrator should be able to verify the check dropped by customer and clear the check credits to the customer account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3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AD-006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Administrator should be able to generate account statement for customer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4" name="Google Shape;114;p3"/>
          <p:cNvSpPr txBox="1"/>
          <p:nvPr/>
        </p:nvSpPr>
        <p:spPr>
          <a:xfrm flipH="1">
            <a:off x="1907175" y="5936689"/>
            <a:ext cx="96273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P1-First Priority        P2-Second Priority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CLEAR CHEQUE –(ADMIN)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85).png" id="276" name="Google Shape;276;p30"/>
          <p:cNvPicPr preferRelativeResize="0"/>
          <p:nvPr/>
        </p:nvPicPr>
        <p:blipFill rotWithShape="1">
          <a:blip r:embed="rId3">
            <a:alphaModFix/>
          </a:blip>
          <a:srcRect b="4740" l="0" r="0" t="4549"/>
          <a:stretch/>
        </p:blipFill>
        <p:spPr>
          <a:xfrm>
            <a:off x="0" y="1410788"/>
            <a:ext cx="12192000" cy="544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ACCOUNT STATEMENT-(ADMIN)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86).png" id="282" name="Google Shape;282;p31"/>
          <p:cNvPicPr preferRelativeResize="0"/>
          <p:nvPr/>
        </p:nvPicPr>
        <p:blipFill rotWithShape="1">
          <a:blip r:embed="rId3">
            <a:alphaModFix/>
          </a:blip>
          <a:srcRect b="4821" l="0" r="0" t="4158"/>
          <a:stretch/>
        </p:blipFill>
        <p:spPr>
          <a:xfrm>
            <a:off x="0" y="1711234"/>
            <a:ext cx="12192000" cy="5146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0" y="274320"/>
            <a:ext cx="1191158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ACCOUNT STATEMENT(ADMIN)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93).png" id="288" name="Google Shape;288;p32"/>
          <p:cNvPicPr preferRelativeResize="0"/>
          <p:nvPr/>
        </p:nvPicPr>
        <p:blipFill rotWithShape="1">
          <a:blip r:embed="rId3">
            <a:alphaModFix/>
          </a:blip>
          <a:srcRect b="4740" l="0" r="0" t="4549"/>
          <a:stretch/>
        </p:blipFill>
        <p:spPr>
          <a:xfrm>
            <a:off x="0" y="1436914"/>
            <a:ext cx="12192000" cy="542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CUSTOMER LOGIN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70).png" id="294" name="Google Shape;294;p33"/>
          <p:cNvPicPr preferRelativeResize="0"/>
          <p:nvPr/>
        </p:nvPicPr>
        <p:blipFill rotWithShape="1">
          <a:blip r:embed="rId3">
            <a:alphaModFix/>
          </a:blip>
          <a:srcRect b="4930" l="0" r="0" t="4358"/>
          <a:stretch/>
        </p:blipFill>
        <p:spPr>
          <a:xfrm>
            <a:off x="0" y="1267097"/>
            <a:ext cx="12192000" cy="559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CUSTOMER FORGET PASSWORD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72).png" id="300" name="Google Shape;300;p34"/>
          <p:cNvPicPr preferRelativeResize="0"/>
          <p:nvPr/>
        </p:nvPicPr>
        <p:blipFill rotWithShape="1">
          <a:blip r:embed="rId3">
            <a:alphaModFix/>
          </a:blip>
          <a:srcRect b="4494" l="0" r="0" t="4525"/>
          <a:stretch/>
        </p:blipFill>
        <p:spPr>
          <a:xfrm>
            <a:off x="0" y="1423851"/>
            <a:ext cx="12192000" cy="543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NEW USER LOGIN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73).png" id="306" name="Google Shape;306;p35"/>
          <p:cNvPicPr preferRelativeResize="0"/>
          <p:nvPr/>
        </p:nvPicPr>
        <p:blipFill rotWithShape="1">
          <a:blip r:embed="rId3">
            <a:alphaModFix/>
          </a:blip>
          <a:srcRect b="4593" l="0" r="0" t="3894"/>
          <a:stretch/>
        </p:blipFill>
        <p:spPr>
          <a:xfrm>
            <a:off x="0" y="1345474"/>
            <a:ext cx="12192000" cy="551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CUSTOMER WELCOME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87).png" id="312" name="Google Shape;312;p36"/>
          <p:cNvPicPr preferRelativeResize="0"/>
          <p:nvPr/>
        </p:nvPicPr>
        <p:blipFill rotWithShape="1">
          <a:blip r:embed="rId3">
            <a:alphaModFix/>
          </a:blip>
          <a:srcRect b="4930" l="0" r="0" t="4549"/>
          <a:stretch/>
        </p:blipFill>
        <p:spPr>
          <a:xfrm>
            <a:off x="0" y="1345474"/>
            <a:ext cx="12192000" cy="551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CHANGE PIN-(CUSTOMER)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88).png" id="318" name="Google Shape;318;p37"/>
          <p:cNvPicPr preferRelativeResize="0"/>
          <p:nvPr/>
        </p:nvPicPr>
        <p:blipFill rotWithShape="1">
          <a:blip r:embed="rId3">
            <a:alphaModFix/>
          </a:blip>
          <a:srcRect b="5692" l="0" r="0" t="4168"/>
          <a:stretch/>
        </p:blipFill>
        <p:spPr>
          <a:xfrm>
            <a:off x="0" y="1436914"/>
            <a:ext cx="12192000" cy="5421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DEPOSIT CHEQUE-(CUSTOMER)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89).png" id="324" name="Google Shape;324;p38"/>
          <p:cNvPicPr preferRelativeResize="0"/>
          <p:nvPr/>
        </p:nvPicPr>
        <p:blipFill rotWithShape="1">
          <a:blip r:embed="rId3">
            <a:alphaModFix/>
          </a:blip>
          <a:srcRect b="5653" l="0" r="0" t="4774"/>
          <a:stretch/>
        </p:blipFill>
        <p:spPr>
          <a:xfrm>
            <a:off x="0" y="1711234"/>
            <a:ext cx="12192000" cy="5146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FAST CASH-(CUSTOMER)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90).png" id="330" name="Google Shape;330;p39"/>
          <p:cNvPicPr preferRelativeResize="0"/>
          <p:nvPr/>
        </p:nvPicPr>
        <p:blipFill rotWithShape="1">
          <a:blip r:embed="rId3">
            <a:alphaModFix/>
          </a:blip>
          <a:srcRect b="5357" l="0" r="0" t="4348"/>
          <a:stretch/>
        </p:blipFill>
        <p:spPr>
          <a:xfrm>
            <a:off x="0" y="1332410"/>
            <a:ext cx="12192000" cy="552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1815737" y="273685"/>
            <a:ext cx="10008326" cy="1521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ct val="100000"/>
              <a:buFont typeface="Times New Roman"/>
              <a:buNone/>
            </a:pPr>
            <a:r>
              <a:rPr lang="en-IN" sz="4800">
                <a:latin typeface="Times New Roman"/>
                <a:ea typeface="Times New Roman"/>
                <a:cs typeface="Times New Roman"/>
                <a:sym typeface="Times New Roman"/>
              </a:rPr>
              <a:t>CUSTOMER:</a:t>
            </a:r>
            <a:b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31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Perform operations withdraw/deposit cash and view balance.</a:t>
            </a:r>
            <a:br>
              <a:rPr lang="en-IN" sz="4400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0" name="Google Shape;120;p4"/>
          <p:cNvGraphicFramePr/>
          <p:nvPr/>
        </p:nvGraphicFramePr>
        <p:xfrm>
          <a:off x="1815736" y="18219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{9E9EEFF7-FDB6-4D48-B24F-7C22CA314220}</a:tableStyleId>
              </a:tblPr>
              <a:tblGrid>
                <a:gridCol w="1666525"/>
                <a:gridCol w="6366850"/>
                <a:gridCol w="1974950"/>
              </a:tblGrid>
              <a:tr h="845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Requirement ID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Description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Priority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CU-001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Customer should be able to change their pin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CU-002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Customer should be able to withdraw cash (Get cash)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CU-003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Customer should be able to withdraw cash (Fast cash)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CU-004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Customer should be able to deposite cash (By check)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CU-005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Customer should be able to view balance summary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00B050"/>
                          </a:solidFill>
                        </a:rPr>
                        <a:t>P2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CU-006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Customer should be able to get mini statement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1" name="Google Shape;121;p4"/>
          <p:cNvSpPr txBox="1"/>
          <p:nvPr/>
        </p:nvSpPr>
        <p:spPr>
          <a:xfrm>
            <a:off x="1802674" y="5663091"/>
            <a:ext cx="100192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P1-First Priority           P2-Second Priority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GET CASH-(CUSTOMER)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91).png" id="336" name="Google Shape;336;p40"/>
          <p:cNvPicPr preferRelativeResize="0"/>
          <p:nvPr/>
        </p:nvPicPr>
        <p:blipFill rotWithShape="1">
          <a:blip r:embed="rId3">
            <a:alphaModFix/>
          </a:blip>
          <a:srcRect b="5312" l="0" r="0" t="4549"/>
          <a:stretch/>
        </p:blipFill>
        <p:spPr>
          <a:xfrm>
            <a:off x="0" y="1280160"/>
            <a:ext cx="12192000" cy="557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>
            <a:off x="0" y="27432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VIEW BALANCE –(CUSTOMER)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92).png" id="342" name="Google Shape;342;p41"/>
          <p:cNvPicPr preferRelativeResize="0"/>
          <p:nvPr/>
        </p:nvPicPr>
        <p:blipFill rotWithShape="1">
          <a:blip r:embed="rId3">
            <a:alphaModFix/>
          </a:blip>
          <a:srcRect b="5501" l="0" r="0" t="4740"/>
          <a:stretch/>
        </p:blipFill>
        <p:spPr>
          <a:xfrm>
            <a:off x="0" y="1319348"/>
            <a:ext cx="12192000" cy="553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0" y="274320"/>
            <a:ext cx="1191158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MINI STATEMENT-(CUSTOMER)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(293).png" id="348" name="Google Shape;348;p42"/>
          <p:cNvPicPr preferRelativeResize="0"/>
          <p:nvPr/>
        </p:nvPicPr>
        <p:blipFill rotWithShape="1">
          <a:blip r:embed="rId3">
            <a:alphaModFix/>
          </a:blip>
          <a:srcRect b="4740" l="0" r="0" t="4549"/>
          <a:stretch/>
        </p:blipFill>
        <p:spPr>
          <a:xfrm>
            <a:off x="0" y="1436914"/>
            <a:ext cx="12192000" cy="542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idx="1" type="body"/>
          </p:nvPr>
        </p:nvSpPr>
        <p:spPr>
          <a:xfrm>
            <a:off x="1576480" y="2489507"/>
            <a:ext cx="10420149" cy="1233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80"/>
              <a:buNone/>
            </a:pPr>
            <a:r>
              <a:rPr lang="en-IN" sz="66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>
            <p:ph type="title"/>
          </p:nvPr>
        </p:nvSpPr>
        <p:spPr>
          <a:xfrm>
            <a:off x="1770453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ct val="1000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AUTHENTICATION &amp; AUTHORIZATION</a:t>
            </a:r>
            <a:endParaRPr/>
          </a:p>
        </p:txBody>
      </p:sp>
      <p:graphicFrame>
        <p:nvGraphicFramePr>
          <p:cNvPr id="127" name="Google Shape;127;p5"/>
          <p:cNvGraphicFramePr/>
          <p:nvPr/>
        </p:nvGraphicFramePr>
        <p:xfrm>
          <a:off x="1744708" y="25450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{9E9EEFF7-FDB6-4D48-B24F-7C22CA314220}</a:tableStyleId>
              </a:tblPr>
              <a:tblGrid>
                <a:gridCol w="1737750"/>
                <a:gridCol w="5975025"/>
                <a:gridCol w="2283700"/>
              </a:tblGrid>
              <a:tr h="44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Requirement ID</a:t>
                      </a:r>
                      <a:endParaRPr/>
                    </a:p>
                  </a:txBody>
                  <a:tcPr marT="45725" marB="45725" marR="86925" marL="86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Description</a:t>
                      </a:r>
                      <a:endParaRPr/>
                    </a:p>
                  </a:txBody>
                  <a:tcPr marT="45725" marB="45725" marR="86925" marL="86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Priority</a:t>
                      </a:r>
                      <a:endParaRPr/>
                    </a:p>
                  </a:txBody>
                  <a:tcPr marT="45725" marB="45725" marR="86925" marL="869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AA-001</a:t>
                      </a:r>
                      <a:endParaRPr/>
                    </a:p>
                  </a:txBody>
                  <a:tcPr marT="45725" marB="45725" marR="86925" marL="86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All users logging into the system should be authenticated using a unique login-id and password.(Operations to be supported based on type of user)</a:t>
                      </a:r>
                      <a:endParaRPr/>
                    </a:p>
                  </a:txBody>
                  <a:tcPr marT="45725" marB="45725" marR="86925" marL="86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86925" marL="869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1796579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EXIT HANDLERS</a:t>
            </a:r>
            <a:endParaRPr/>
          </a:p>
        </p:txBody>
      </p:sp>
      <p:graphicFrame>
        <p:nvGraphicFramePr>
          <p:cNvPr id="133" name="Google Shape;133;p6"/>
          <p:cNvGraphicFramePr/>
          <p:nvPr/>
        </p:nvGraphicFramePr>
        <p:xfrm>
          <a:off x="1718583" y="20095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{9E9EEFF7-FDB6-4D48-B24F-7C22CA314220}</a:tableStyleId>
              </a:tblPr>
              <a:tblGrid>
                <a:gridCol w="1637100"/>
                <a:gridCol w="6597225"/>
                <a:gridCol w="1762150"/>
              </a:tblGrid>
              <a:tr h="465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Requirement ID</a:t>
                      </a:r>
                      <a:endParaRPr/>
                    </a:p>
                  </a:txBody>
                  <a:tcPr marT="45725" marB="45725" marR="86925" marL="86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Description </a:t>
                      </a:r>
                      <a:endParaRPr/>
                    </a:p>
                  </a:txBody>
                  <a:tcPr marT="45725" marB="45725" marR="86925" marL="86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Priority</a:t>
                      </a:r>
                      <a:endParaRPr/>
                    </a:p>
                  </a:txBody>
                  <a:tcPr marT="45725" marB="45725" marR="86925" marL="869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EX-001</a:t>
                      </a:r>
                      <a:endParaRPr/>
                    </a:p>
                  </a:txBody>
                  <a:tcPr marT="45725" marB="45725" marR="86925" marL="86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application should handle logout (close all open database connections , invalidate sessions etc</a:t>
                      </a:r>
                      <a:endParaRPr/>
                    </a:p>
                  </a:txBody>
                  <a:tcPr marT="45725" marB="45725" marR="86925" marL="86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P1</a:t>
                      </a:r>
                      <a:endParaRPr/>
                    </a:p>
                  </a:txBody>
                  <a:tcPr marT="45725" marB="45725" marR="86925" marL="869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INTERFACE REQUIREMENTS</a:t>
            </a:r>
            <a:endParaRPr/>
          </a:p>
        </p:txBody>
      </p:sp>
      <p:sp>
        <p:nvSpPr>
          <p:cNvPr id="139" name="Google Shape;139;p7"/>
          <p:cNvSpPr txBox="1"/>
          <p:nvPr>
            <p:ph idx="1" type="body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464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Automated Teller Machine should be developed as a GUI application using HTML/JSP screens.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NON FUNCTIONAL REQUIREMENT</a:t>
            </a:r>
            <a:endParaRPr/>
          </a:p>
        </p:txBody>
      </p:sp>
      <p:sp>
        <p:nvSpPr>
          <p:cNvPr id="145" name="Google Shape;145;p8"/>
          <p:cNvSpPr txBox="1"/>
          <p:nvPr>
            <p:ph idx="1" type="body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464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application should be intuitive to use and easy-to-maintain.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application should be able to handle simultaneous requests from multiple clients.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Upon installation the Administration is expected to have default user ID and Password.</a:t>
            </a:r>
            <a:endParaRPr/>
          </a:p>
          <a:p>
            <a:pPr indent="-283464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60"/>
              <a:buChar char="⚫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system may force the Administrator change his password to a non default one,upon initial login.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93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2022-05-24T09:06:50Z</dcterms:created>
  <dc:creator>S.Bharath Kumar</dc:creator>
</cp:coreProperties>
</file>